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  <p:sldId id="286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9" autoAdjust="0"/>
    <p:restoredTop sz="94651"/>
  </p:normalViewPr>
  <p:slideViewPr>
    <p:cSldViewPr snapToGrid="0" snapToObjects="1">
      <p:cViewPr varScale="1">
        <p:scale>
          <a:sx n="75" d="100"/>
          <a:sy n="75" d="100"/>
        </p:scale>
        <p:origin x="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0DC2DD-4975-9444-9F95-1E4BA0188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886F48-10FE-D84D-9582-40E0E9899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EBCAB39-9D71-2F4E-9544-5C858677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7F9D99-377A-724C-8AF5-E9085B98E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B5BB6A-CA7F-1A4D-B23A-915662A2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710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D3F51-928A-CA41-801C-A0C031BC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FBEB777-F2E2-F24D-9716-A53DCA0BD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78588F-D6F7-114A-819A-F81E53B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98DF76-97D7-FA4C-AF42-1B7D2AE1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58DF169-F63F-F844-8079-B9593D1E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937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8F59CAD-D426-9044-924B-369E3F521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7DE129F-7A47-4645-A141-36731F825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941B05-85D4-1A49-AC42-8023F120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190A52-3C0B-7342-8C09-ECF22C8C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CE3D4E-4366-3844-8FB5-25663069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381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F5E038-1B32-D04A-A563-6371DE98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A4451B-98CD-0F40-8A97-2D975C539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4CA8F4-22B4-E643-97E2-ECA2CA22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E224754-F2FA-9D4D-BB5B-154B0889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ED9C01-5C94-184C-8328-733F4899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1919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E25E02-158F-1A49-AD05-9AD7A4E2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3966EF0-0426-CF4A-8BB4-E87D38DB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807ADB-DF48-164A-8EEC-9F4D1093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603E3C-AED3-E543-AB90-6A1F2630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99EC84-F51B-9E46-BDB8-4594A399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301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48236F-E692-C44E-A663-6CA82F58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6C78F6-F529-A84C-A3E1-B227D9209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FBDFB9D-FA88-6747-88AD-50CAC36C3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8761696-EE26-F146-9579-1704CA4C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E4233F-8A13-BB4C-838B-EE5DAEB8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9B1555-58E7-1647-8013-60C088A0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862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B31530-8DDE-F449-9B5E-2D7D0244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AAE91A2-C27E-FB4C-B6BB-B86D76C58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5739561-7C12-C34C-B966-67CAB4029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9BE1602-F70B-A142-A74D-82E4D2B61C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21BEC78-354D-A64B-A9E0-6E3F08374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35FA292-D207-194A-9F8B-ABFEC0E2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DF27648-26C1-F14C-ABBF-A021BC68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3E2769B-FCBF-1E47-A1DC-CCC603E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238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F86F69-96FC-B34B-AA96-0CEE399A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59D7600-5822-6D42-982B-D2F497E1C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14C1874-D806-2D40-991F-E50A4040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7667A95-0442-654D-BE1D-999316D5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940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A9AA845-CEA9-C544-9467-4038471A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1023988-3BDA-5941-984A-4249CB23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7961C-31A8-2040-B0C8-508C0869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692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9B7D06-8EAA-3C40-AF9B-EE19C7F6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F8A0C7-AD68-E04C-B9D1-BE4E57B71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5C41A55-394F-D747-B824-E7F3626C8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AE6A231-3868-D147-8573-879B26EE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94EAC53-A23D-EF4F-A011-67FB453E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92F9618-A35A-2144-9FB8-8619710B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9683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E69A41-A63F-BB45-A0A7-739F3CE3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0F9575B-CE5E-904D-8C32-08F53B1EF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05FDDAA-05CD-4042-896A-10B0096FB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11FB018-764C-F04F-811E-EA94C016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295F1D-5B46-4447-AD16-893F26FB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B0138CC-2B10-7A46-993A-AA422B4E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370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8802055-5E9D-8E4A-8694-A3865919D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4AFC0CF-FEA4-644E-B740-A18156A30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AB43E8-9765-0D4D-8917-AC167BBD8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7A6C-7301-9A40-B494-A3289DB2A499}" type="datetimeFigureOut">
              <a:rPr lang="x-none" smtClean="0"/>
              <a:t>17/5/2021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1FB920-43E6-9C49-87C1-1023EDC22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3AE0D0-05B0-204F-A269-A81E559FF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64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20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7.jp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image" Target="../media/image16.jpeg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oleObject" Target="../embeddings/oleObject15.bin"/><Relationship Id="rId37" Type="http://schemas.openxmlformats.org/officeDocument/2006/relationships/oleObject" Target="../embeddings/oleObject1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oleObject" Target="../embeddings/oleObject1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image" Target="../media/image14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5.jpeg"/><Relationship Id="rId27" Type="http://schemas.openxmlformats.org/officeDocument/2006/relationships/oleObject" Target="../embeddings/oleObject13.bin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47567" y="1406569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Visualization </a:t>
            </a:r>
            <a:r>
              <a:rPr lang="en-US" sz="4800" b="1" dirty="0" smtClean="0">
                <a:latin typeface="+mn-lt"/>
              </a:rPr>
              <a:t>Abstract </a:t>
            </a:r>
            <a:r>
              <a:rPr lang="en-US" sz="4800" b="1" dirty="0">
                <a:latin typeface="+mn-lt"/>
              </a:rPr>
              <a:t>Theories in DSP Course </a:t>
            </a:r>
            <a:r>
              <a:rPr lang="en-US" sz="4800" b="1" dirty="0" smtClean="0">
                <a:latin typeface="+mn-lt"/>
              </a:rPr>
              <a:t>based </a:t>
            </a:r>
            <a:r>
              <a:rPr lang="en-US" sz="4800" b="1" dirty="0">
                <a:latin typeface="+mn-lt"/>
              </a:rPr>
              <a:t>on CDIO Concept</a:t>
            </a:r>
            <a:endParaRPr lang="en-US" sz="48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98900"/>
            <a:ext cx="9144000" cy="1460500"/>
          </a:xfrm>
        </p:spPr>
        <p:txBody>
          <a:bodyPr>
            <a:normAutofit/>
          </a:bodyPr>
          <a:lstStyle/>
          <a:p>
            <a:r>
              <a:rPr lang="en-US" sz="3600" i="1" dirty="0"/>
              <a:t>Wang Li-</a:t>
            </a:r>
            <a:r>
              <a:rPr lang="en-US" sz="3600" i="1" dirty="0" err="1"/>
              <a:t>juan</a:t>
            </a:r>
            <a:r>
              <a:rPr lang="en-US" sz="3600" i="1" dirty="0"/>
              <a:t>, </a:t>
            </a:r>
            <a:r>
              <a:rPr lang="en-US" sz="3600" b="1" i="1" dirty="0"/>
              <a:t>Li Jian </a:t>
            </a:r>
            <a:r>
              <a:rPr lang="en-US" sz="3600" i="1" dirty="0" smtClean="0"/>
              <a:t>and </a:t>
            </a:r>
            <a:r>
              <a:rPr lang="en-US" sz="3600" i="1" dirty="0"/>
              <a:t>Zhen Xiao-</a:t>
            </a:r>
            <a:r>
              <a:rPr lang="en-US" sz="3600" i="1" dirty="0" err="1"/>
              <a:t>qiong</a:t>
            </a:r>
            <a:r>
              <a:rPr lang="en-US" sz="3600" i="1" dirty="0"/>
              <a:t> 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512277" y="996461"/>
            <a:ext cx="6729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Poster </a:t>
            </a:r>
            <a:r>
              <a:rPr lang="en-US" sz="2400" dirty="0"/>
              <a:t>Number 133 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97352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49"/>
          <p:cNvGrpSpPr/>
          <p:nvPr/>
        </p:nvGrpSpPr>
        <p:grpSpPr>
          <a:xfrm>
            <a:off x="3072154" y="1047356"/>
            <a:ext cx="4093840" cy="4730342"/>
            <a:chOff x="-5756519" y="2137089"/>
            <a:chExt cx="5735766" cy="6995217"/>
          </a:xfrm>
        </p:grpSpPr>
        <p:grpSp>
          <p:nvGrpSpPr>
            <p:cNvPr id="7" name="组合 4"/>
            <p:cNvGrpSpPr>
              <a:grpSpLocks/>
            </p:cNvGrpSpPr>
            <p:nvPr/>
          </p:nvGrpSpPr>
          <p:grpSpPr bwMode="auto">
            <a:xfrm rot="1423407">
              <a:off x="-5756519" y="2241926"/>
              <a:ext cx="5735766" cy="6890380"/>
              <a:chOff x="-2653843" y="1522789"/>
              <a:chExt cx="4277206" cy="5113198"/>
            </a:xfrm>
          </p:grpSpPr>
          <p:sp>
            <p:nvSpPr>
              <p:cNvPr id="9" name="矩形 59"/>
              <p:cNvSpPr/>
              <p:nvPr/>
            </p:nvSpPr>
            <p:spPr>
              <a:xfrm>
                <a:off x="-1785726" y="2007150"/>
                <a:ext cx="3409089" cy="462883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342473">
                  <a:defRPr/>
                </a:pPr>
                <a:endParaRPr lang="zh-CN" altLang="en-US" sz="4050">
                  <a:solidFill>
                    <a:prstClr val="white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10" name="矩形 60"/>
              <p:cNvSpPr/>
              <p:nvPr/>
            </p:nvSpPr>
            <p:spPr>
              <a:xfrm>
                <a:off x="-2653843" y="1522789"/>
                <a:ext cx="3671123" cy="4608984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342473">
                  <a:defRPr/>
                </a:pPr>
                <a:r>
                  <a:rPr lang="en-US" altLang="zh-CN" sz="4050" dirty="0">
                    <a:solidFill>
                      <a:prstClr val="white"/>
                    </a:solidFill>
                    <a:latin typeface="Calibri"/>
                    <a:ea typeface="宋体"/>
                  </a:rPr>
                  <a:t>PHOTO</a:t>
                </a:r>
                <a:endParaRPr lang="zh-CN" altLang="en-US" sz="4050" dirty="0">
                  <a:solidFill>
                    <a:prstClr val="white"/>
                  </a:solidFill>
                  <a:latin typeface="Calibri"/>
                  <a:ea typeface="宋体"/>
                </a:endParaRPr>
              </a:p>
            </p:txBody>
          </p:sp>
        </p:grpSp>
        <p:sp>
          <p:nvSpPr>
            <p:cNvPr id="8" name="矩形 47"/>
            <p:cNvSpPr/>
            <p:nvPr/>
          </p:nvSpPr>
          <p:spPr>
            <a:xfrm rot="1489014">
              <a:off x="-5629584" y="2137089"/>
              <a:ext cx="5338603" cy="65149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342473"/>
              <a:endParaRPr lang="zh-CN" altLang="en-US" sz="135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11" name="空心弧 3"/>
          <p:cNvSpPr/>
          <p:nvPr/>
        </p:nvSpPr>
        <p:spPr>
          <a:xfrm rot="16200000">
            <a:off x="8000496" y="1871234"/>
            <a:ext cx="3049008" cy="3048000"/>
          </a:xfrm>
          <a:prstGeom prst="blockArc">
            <a:avLst>
              <a:gd name="adj1" fmla="val 10800000"/>
              <a:gd name="adj2" fmla="val 59550"/>
              <a:gd name="adj3" fmla="val 496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12" name="椭圆 4"/>
          <p:cNvSpPr/>
          <p:nvPr/>
        </p:nvSpPr>
        <p:spPr>
          <a:xfrm>
            <a:off x="8819454" y="1846544"/>
            <a:ext cx="439460" cy="439460"/>
          </a:xfrm>
          <a:prstGeom prst="ellipse">
            <a:avLst/>
          </a:prstGeom>
          <a:solidFill>
            <a:schemeClr val="bg1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endParaRPr lang="zh-CN" altLang="en-US" sz="1275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7962506" y="2560769"/>
            <a:ext cx="439460" cy="439460"/>
          </a:xfrm>
          <a:prstGeom prst="ellipse">
            <a:avLst/>
          </a:prstGeom>
          <a:solidFill>
            <a:schemeClr val="bg1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endParaRPr lang="zh-CN" altLang="en-US" sz="1275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4" name="椭圆 6"/>
          <p:cNvSpPr/>
          <p:nvPr/>
        </p:nvSpPr>
        <p:spPr>
          <a:xfrm>
            <a:off x="8061486" y="3974297"/>
            <a:ext cx="439460" cy="439460"/>
          </a:xfrm>
          <a:prstGeom prst="ellipse">
            <a:avLst/>
          </a:prstGeom>
          <a:solidFill>
            <a:schemeClr val="bg1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endParaRPr lang="zh-CN" altLang="en-US" sz="1275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5" name="椭圆 7"/>
          <p:cNvSpPr/>
          <p:nvPr/>
        </p:nvSpPr>
        <p:spPr>
          <a:xfrm>
            <a:off x="8776111" y="4594178"/>
            <a:ext cx="440468" cy="439460"/>
          </a:xfrm>
          <a:prstGeom prst="ellipse">
            <a:avLst/>
          </a:prstGeom>
          <a:solidFill>
            <a:schemeClr val="bg1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endParaRPr lang="zh-CN" altLang="en-US" sz="1275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6" name="椭圆 8"/>
          <p:cNvSpPr/>
          <p:nvPr/>
        </p:nvSpPr>
        <p:spPr>
          <a:xfrm>
            <a:off x="8867832" y="1894928"/>
            <a:ext cx="342698" cy="342698"/>
          </a:xfrm>
          <a:prstGeom prst="ellipse">
            <a:avLst/>
          </a:prstGeom>
          <a:solidFill>
            <a:srgbClr val="00B0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r>
              <a:rPr lang="en-US" altLang="zh-CN" sz="1275" dirty="0">
                <a:solidFill>
                  <a:prstClr val="white"/>
                </a:solidFill>
                <a:latin typeface="Impact" pitchFamily="34" charset="0"/>
                <a:ea typeface="宋体"/>
              </a:rPr>
              <a:t>1</a:t>
            </a:r>
            <a:endParaRPr lang="zh-CN" altLang="en-US" sz="1275" dirty="0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7" name="椭圆 9"/>
          <p:cNvSpPr/>
          <p:nvPr/>
        </p:nvSpPr>
        <p:spPr>
          <a:xfrm>
            <a:off x="8010880" y="2609150"/>
            <a:ext cx="342698" cy="342698"/>
          </a:xfrm>
          <a:prstGeom prst="ellipse">
            <a:avLst/>
          </a:prstGeom>
          <a:solidFill>
            <a:srgbClr val="00B0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r>
              <a:rPr lang="en-US" altLang="zh-CN" sz="1275" dirty="0">
                <a:solidFill>
                  <a:prstClr val="white"/>
                </a:solidFill>
                <a:latin typeface="Impact" pitchFamily="34" charset="0"/>
                <a:ea typeface="宋体"/>
              </a:rPr>
              <a:t>2</a:t>
            </a:r>
            <a:endParaRPr lang="zh-CN" altLang="en-US" sz="1275" dirty="0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8" name="椭圆 10"/>
          <p:cNvSpPr/>
          <p:nvPr/>
        </p:nvSpPr>
        <p:spPr>
          <a:xfrm>
            <a:off x="8107848" y="4022680"/>
            <a:ext cx="342698" cy="342698"/>
          </a:xfrm>
          <a:prstGeom prst="ellipse">
            <a:avLst/>
          </a:prstGeom>
          <a:solidFill>
            <a:srgbClr val="00B0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r>
              <a:rPr lang="en-US" altLang="zh-CN" sz="1275" dirty="0">
                <a:solidFill>
                  <a:prstClr val="white"/>
                </a:solidFill>
                <a:latin typeface="Impact" pitchFamily="34" charset="0"/>
                <a:ea typeface="宋体"/>
              </a:rPr>
              <a:t>3</a:t>
            </a:r>
            <a:endParaRPr lang="zh-CN" altLang="en-US" sz="1275" dirty="0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8824492" y="4642562"/>
            <a:ext cx="342698" cy="342698"/>
          </a:xfrm>
          <a:prstGeom prst="ellipse">
            <a:avLst/>
          </a:prstGeom>
          <a:solidFill>
            <a:srgbClr val="00B0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r>
              <a:rPr lang="en-US" altLang="zh-CN" sz="1275" dirty="0">
                <a:solidFill>
                  <a:prstClr val="white"/>
                </a:solidFill>
                <a:latin typeface="Impact" pitchFamily="34" charset="0"/>
                <a:ea typeface="宋体"/>
              </a:rPr>
              <a:t>4</a:t>
            </a:r>
            <a:endParaRPr lang="zh-CN" altLang="en-US" sz="1275" dirty="0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7558519" y="3261132"/>
            <a:ext cx="1662606" cy="33132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5232" tIns="32616" rIns="65232" bIns="32616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652359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1725" dirty="0">
                <a:solidFill>
                  <a:srgbClr val="00B0F0"/>
                </a:solidFill>
                <a:latin typeface="Impact" panose="020B0806030902050204" pitchFamily="34" charset="0"/>
              </a:rPr>
              <a:t>Idea of the paper</a:t>
            </a:r>
            <a:endParaRPr lang="zh-CN" altLang="en-US" sz="1725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sp>
        <p:nvSpPr>
          <p:cNvPr id="21" name="任意多边形 13"/>
          <p:cNvSpPr/>
          <p:nvPr/>
        </p:nvSpPr>
        <p:spPr>
          <a:xfrm>
            <a:off x="7680487" y="1806225"/>
            <a:ext cx="1141993" cy="148167"/>
          </a:xfrm>
          <a:custGeom>
            <a:avLst/>
            <a:gdLst>
              <a:gd name="connsiteX0" fmla="*/ 1799772 w 1799772"/>
              <a:gd name="connsiteY0" fmla="*/ 232228 h 232228"/>
              <a:gd name="connsiteX1" fmla="*/ 1524000 w 1799772"/>
              <a:gd name="connsiteY1" fmla="*/ 0 h 232228"/>
              <a:gd name="connsiteX2" fmla="*/ 0 w 1799772"/>
              <a:gd name="connsiteY2" fmla="*/ 0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9772" h="232228">
                <a:moveTo>
                  <a:pt x="1799772" y="232228"/>
                </a:moveTo>
                <a:lnTo>
                  <a:pt x="1524000" y="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22" name="任意多边形 14"/>
          <p:cNvSpPr/>
          <p:nvPr/>
        </p:nvSpPr>
        <p:spPr>
          <a:xfrm>
            <a:off x="7516340" y="2870405"/>
            <a:ext cx="469699" cy="258032"/>
          </a:xfrm>
          <a:custGeom>
            <a:avLst/>
            <a:gdLst>
              <a:gd name="connsiteX0" fmla="*/ 740229 w 740229"/>
              <a:gd name="connsiteY0" fmla="*/ 0 h 406400"/>
              <a:gd name="connsiteX1" fmla="*/ 580572 w 740229"/>
              <a:gd name="connsiteY1" fmla="*/ 406400 h 406400"/>
              <a:gd name="connsiteX2" fmla="*/ 0 w 740229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0229" h="406400">
                <a:moveTo>
                  <a:pt x="740229" y="0"/>
                </a:moveTo>
                <a:lnTo>
                  <a:pt x="580572" y="406400"/>
                </a:lnTo>
                <a:lnTo>
                  <a:pt x="0" y="40640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23" name="任意多边形 15"/>
          <p:cNvSpPr/>
          <p:nvPr/>
        </p:nvSpPr>
        <p:spPr>
          <a:xfrm flipV="1">
            <a:off x="7572630" y="4222248"/>
            <a:ext cx="488849" cy="243921"/>
          </a:xfrm>
          <a:custGeom>
            <a:avLst/>
            <a:gdLst>
              <a:gd name="connsiteX0" fmla="*/ 769257 w 769257"/>
              <a:gd name="connsiteY0" fmla="*/ 290286 h 290286"/>
              <a:gd name="connsiteX1" fmla="*/ 493485 w 769257"/>
              <a:gd name="connsiteY1" fmla="*/ 0 h 290286"/>
              <a:gd name="connsiteX2" fmla="*/ 0 w 769257"/>
              <a:gd name="connsiteY2" fmla="*/ 0 h 29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257" h="290286">
                <a:moveTo>
                  <a:pt x="769257" y="290286"/>
                </a:moveTo>
                <a:lnTo>
                  <a:pt x="493485" y="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24" name="任意多边形 16"/>
          <p:cNvSpPr/>
          <p:nvPr/>
        </p:nvSpPr>
        <p:spPr>
          <a:xfrm flipV="1">
            <a:off x="7724825" y="4994580"/>
            <a:ext cx="1143000" cy="147159"/>
          </a:xfrm>
          <a:custGeom>
            <a:avLst/>
            <a:gdLst>
              <a:gd name="connsiteX0" fmla="*/ 1799772 w 1799772"/>
              <a:gd name="connsiteY0" fmla="*/ 232228 h 232228"/>
              <a:gd name="connsiteX1" fmla="*/ 1524000 w 1799772"/>
              <a:gd name="connsiteY1" fmla="*/ 0 h 232228"/>
              <a:gd name="connsiteX2" fmla="*/ 0 w 1799772"/>
              <a:gd name="connsiteY2" fmla="*/ 0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9772" h="232228">
                <a:moveTo>
                  <a:pt x="1799772" y="232228"/>
                </a:moveTo>
                <a:lnTo>
                  <a:pt x="1524000" y="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25" name="Text Box 166"/>
          <p:cNvSpPr txBox="1">
            <a:spLocks noChangeArrowheads="1"/>
          </p:cNvSpPr>
          <p:nvPr/>
        </p:nvSpPr>
        <p:spPr bwMode="auto">
          <a:xfrm>
            <a:off x="7572691" y="1612953"/>
            <a:ext cx="1357580" cy="14388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(1).Write down the formula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6" name="Text Box 167"/>
          <p:cNvSpPr txBox="1">
            <a:spLocks noChangeArrowheads="1"/>
          </p:cNvSpPr>
          <p:nvPr/>
        </p:nvSpPr>
        <p:spPr bwMode="auto">
          <a:xfrm>
            <a:off x="7277100" y="2541550"/>
            <a:ext cx="578730" cy="55909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(2).</a:t>
            </a:r>
            <a:r>
              <a:rPr lang="en-GB" sz="9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Analyze</a:t>
            </a: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the physical meaning of the formula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algn="just"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 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7" name="Text Box 168"/>
          <p:cNvSpPr txBox="1">
            <a:spLocks noChangeArrowheads="1"/>
          </p:cNvSpPr>
          <p:nvPr/>
        </p:nvSpPr>
        <p:spPr bwMode="auto">
          <a:xfrm>
            <a:off x="7104598" y="3761628"/>
            <a:ext cx="808364" cy="57140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(3).Conceive a nature thing or phenomenon similar to the physical meaning 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8" name="Text Box 169"/>
          <p:cNvSpPr txBox="1">
            <a:spLocks noChangeArrowheads="1"/>
          </p:cNvSpPr>
          <p:nvPr/>
        </p:nvSpPr>
        <p:spPr bwMode="auto">
          <a:xfrm>
            <a:off x="7397033" y="4592516"/>
            <a:ext cx="1078706" cy="51482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(4).Find the similarity between the nature thing/phenomenon and formula 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467100" y="1437267"/>
            <a:ext cx="7315200" cy="2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494" tIns="34248" rIns="68494" bIns="34248" numCol="1" anchor="ctr" anchorCtr="0" compatLnSpc="1">
            <a:prstTxWarp prst="textNoShape">
              <a:avLst/>
            </a:prstTxWarp>
            <a:spAutoFit/>
          </a:bodyPr>
          <a:lstStyle/>
          <a:p>
            <a:pPr defTabSz="342473"/>
            <a:endParaRPr lang="zh-CN" altLang="en-US" sz="135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4323212" y="1571157"/>
            <a:ext cx="6102229" cy="2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494" tIns="34248" rIns="68494" bIns="34248" numCol="1" anchor="ctr" anchorCtr="0" compatLnSpc="1">
            <a:prstTxWarp prst="textNoShape">
              <a:avLst/>
            </a:prstTxWarp>
            <a:spAutoFit/>
          </a:bodyPr>
          <a:lstStyle/>
          <a:p>
            <a:pPr defTabSz="342473"/>
            <a:endParaRPr lang="zh-CN" altLang="en-US" sz="135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243733" y="2059995"/>
            <a:ext cx="7353566" cy="2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494" tIns="34248" rIns="68494" bIns="34248" numCol="1" anchor="ctr" anchorCtr="0" compatLnSpc="1">
            <a:prstTxWarp prst="textNoShape">
              <a:avLst/>
            </a:prstTxWarp>
            <a:spAutoFit/>
          </a:bodyPr>
          <a:lstStyle/>
          <a:p>
            <a:pPr defTabSz="342473"/>
            <a:endParaRPr lang="zh-CN" altLang="en-US" sz="135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243735" y="2584425"/>
            <a:ext cx="7557025" cy="2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494" tIns="34248" rIns="68494" bIns="34248" numCol="1" anchor="ctr" anchorCtr="0" compatLnSpc="1">
            <a:prstTxWarp prst="textNoShape">
              <a:avLst/>
            </a:prstTxWarp>
            <a:spAutoFit/>
          </a:bodyPr>
          <a:lstStyle/>
          <a:p>
            <a:pPr defTabSz="342473"/>
            <a:endParaRPr lang="zh-CN" altLang="en-US" sz="1350">
              <a:solidFill>
                <a:prstClr val="black"/>
              </a:solidFill>
              <a:latin typeface="Calibri"/>
              <a:ea typeface="宋体"/>
            </a:endParaRPr>
          </a:p>
        </p:txBody>
      </p:sp>
      <p:grpSp>
        <p:nvGrpSpPr>
          <p:cNvPr id="33" name="组合 50"/>
          <p:cNvGrpSpPr/>
          <p:nvPr/>
        </p:nvGrpSpPr>
        <p:grpSpPr>
          <a:xfrm>
            <a:off x="3540616" y="1781437"/>
            <a:ext cx="3965954" cy="1248601"/>
            <a:chOff x="-126682" y="-685578"/>
            <a:chExt cx="5287939" cy="1442896"/>
          </a:xfrm>
        </p:grpSpPr>
        <p:graphicFrame>
          <p:nvGraphicFramePr>
            <p:cNvPr id="34" name="对象 12"/>
            <p:cNvGraphicFramePr>
              <a:graphicFrameLocks noChangeAspect="1"/>
            </p:cNvGraphicFramePr>
            <p:nvPr>
              <p:extLst/>
            </p:nvPr>
          </p:nvGraphicFramePr>
          <p:xfrm>
            <a:off x="-126682" y="-541567"/>
            <a:ext cx="2641600" cy="596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r:id="rId3" imgW="1473200" imgH="330200" progId="Equation.DSMT4">
                    <p:embed/>
                  </p:oleObj>
                </mc:Choice>
                <mc:Fallback>
                  <p:oleObj r:id="rId3" imgW="1473200" imgH="330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26682" y="-541567"/>
                          <a:ext cx="2641600" cy="59649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对象 23"/>
            <p:cNvGraphicFramePr>
              <a:graphicFrameLocks noChangeAspect="1"/>
            </p:cNvGraphicFramePr>
            <p:nvPr>
              <p:extLst/>
            </p:nvPr>
          </p:nvGraphicFramePr>
          <p:xfrm>
            <a:off x="-126682" y="-3351"/>
            <a:ext cx="2331619" cy="613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r:id="rId5" imgW="1269449" imgH="330057" progId="Equation.DSMT4">
                    <p:embed/>
                  </p:oleObj>
                </mc:Choice>
                <mc:Fallback>
                  <p:oleObj r:id="rId5" imgW="1269449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26682" y="-3351"/>
                          <a:ext cx="2331619" cy="61358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对象 25"/>
            <p:cNvGraphicFramePr>
              <a:graphicFrameLocks noChangeAspect="1"/>
            </p:cNvGraphicFramePr>
            <p:nvPr>
              <p:extLst/>
            </p:nvPr>
          </p:nvGraphicFramePr>
          <p:xfrm>
            <a:off x="2851111" y="-685578"/>
            <a:ext cx="2310146" cy="7431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r:id="rId7" imgW="1358310" imgH="431613" progId="Equation.DSMT4">
                    <p:embed/>
                  </p:oleObj>
                </mc:Choice>
                <mc:Fallback>
                  <p:oleObj r:id="rId7" imgW="1358310" imgH="4316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1111" y="-685578"/>
                          <a:ext cx="2310146" cy="74312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对象 27"/>
            <p:cNvGraphicFramePr>
              <a:graphicFrameLocks noChangeAspect="1"/>
            </p:cNvGraphicFramePr>
            <p:nvPr>
              <p:extLst/>
            </p:nvPr>
          </p:nvGraphicFramePr>
          <p:xfrm>
            <a:off x="2851110" y="13662"/>
            <a:ext cx="1956139" cy="7436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r:id="rId9" imgW="1143000" imgH="431800" progId="Equation.DSMT4">
                    <p:embed/>
                  </p:oleObj>
                </mc:Choice>
                <mc:Fallback>
                  <p:oleObj r:id="rId9" imgW="1143000" imgH="431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1110" y="13662"/>
                          <a:ext cx="1956139" cy="74365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" name="组合 52"/>
          <p:cNvGrpSpPr/>
          <p:nvPr/>
        </p:nvGrpSpPr>
        <p:grpSpPr>
          <a:xfrm>
            <a:off x="3101985" y="3413087"/>
            <a:ext cx="3421884" cy="1180478"/>
            <a:chOff x="579980" y="3407782"/>
            <a:chExt cx="4562512" cy="1573970"/>
          </a:xfrm>
        </p:grpSpPr>
        <p:grpSp>
          <p:nvGrpSpPr>
            <p:cNvPr id="39" name="Group 13"/>
            <p:cNvGrpSpPr>
              <a:grpSpLocks/>
            </p:cNvGrpSpPr>
            <p:nvPr/>
          </p:nvGrpSpPr>
          <p:grpSpPr bwMode="auto">
            <a:xfrm>
              <a:off x="579980" y="3407782"/>
              <a:ext cx="1859546" cy="1551427"/>
              <a:chOff x="2263" y="3929"/>
              <a:chExt cx="1967" cy="1777"/>
            </a:xfrm>
          </p:grpSpPr>
          <p:sp>
            <p:nvSpPr>
              <p:cNvPr id="47" name="Rectangle 14" descr="浅色上对角线"/>
              <p:cNvSpPr>
                <a:spLocks noChangeArrowheads="1"/>
              </p:cNvSpPr>
              <p:nvPr/>
            </p:nvSpPr>
            <p:spPr bwMode="auto">
              <a:xfrm>
                <a:off x="2263" y="4328"/>
                <a:ext cx="1051" cy="122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473"/>
                <a:endParaRPr lang="zh-CN" altLang="en-US" sz="135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cxnSp>
            <p:nvCxnSpPr>
              <p:cNvPr id="48" name="AutoShape 15"/>
              <p:cNvCxnSpPr>
                <a:cxnSpLocks noChangeShapeType="1"/>
              </p:cNvCxnSpPr>
              <p:nvPr/>
            </p:nvCxnSpPr>
            <p:spPr bwMode="auto">
              <a:xfrm>
                <a:off x="3340" y="3982"/>
                <a:ext cx="1" cy="172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aphicFrame>
            <p:nvGraphicFramePr>
              <p:cNvPr id="49" name="对象 30"/>
              <p:cNvGraphicFramePr>
                <a:graphicFrameLocks noChangeAspect="1"/>
              </p:cNvGraphicFramePr>
              <p:nvPr/>
            </p:nvGraphicFramePr>
            <p:xfrm>
              <a:off x="3340" y="4915"/>
              <a:ext cx="201" cy="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0" r:id="rId11" imgW="126725" imgH="177415" progId="">
                      <p:embed/>
                    </p:oleObj>
                  </mc:Choice>
                  <mc:Fallback>
                    <p:oleObj r:id="rId11" imgW="126725" imgH="17741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40" y="4915"/>
                            <a:ext cx="201" cy="2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0" name="对象 31"/>
              <p:cNvGraphicFramePr>
                <a:graphicFrameLocks noChangeAspect="1"/>
              </p:cNvGraphicFramePr>
              <p:nvPr/>
            </p:nvGraphicFramePr>
            <p:xfrm>
              <a:off x="3989" y="4955"/>
              <a:ext cx="241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1" r:id="rId13" imgW="152334" imgH="139639" progId="">
                      <p:embed/>
                    </p:oleObj>
                  </mc:Choice>
                  <mc:Fallback>
                    <p:oleObj r:id="rId13" imgW="152334" imgH="139639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89" y="4955"/>
                            <a:ext cx="241" cy="21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" name="对象 32"/>
              <p:cNvGraphicFramePr>
                <a:graphicFrameLocks noChangeAspect="1"/>
              </p:cNvGraphicFramePr>
              <p:nvPr/>
            </p:nvGraphicFramePr>
            <p:xfrm>
              <a:off x="3400" y="3929"/>
              <a:ext cx="382" cy="3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2" r:id="rId15" imgW="241195" imgH="203112" progId="">
                      <p:embed/>
                    </p:oleObj>
                  </mc:Choice>
                  <mc:Fallback>
                    <p:oleObj r:id="rId15" imgW="241195" imgH="203112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00" y="3929"/>
                            <a:ext cx="382" cy="3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52" name="AutoShape 19"/>
              <p:cNvCxnSpPr>
                <a:cxnSpLocks noChangeShapeType="1"/>
              </p:cNvCxnSpPr>
              <p:nvPr/>
            </p:nvCxnSpPr>
            <p:spPr bwMode="auto">
              <a:xfrm>
                <a:off x="2331" y="4914"/>
                <a:ext cx="1899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40" name="Group 27"/>
            <p:cNvGrpSpPr>
              <a:grpSpLocks/>
            </p:cNvGrpSpPr>
            <p:nvPr/>
          </p:nvGrpSpPr>
          <p:grpSpPr bwMode="auto">
            <a:xfrm>
              <a:off x="2531246" y="3464232"/>
              <a:ext cx="2611246" cy="1517520"/>
              <a:chOff x="6424" y="3949"/>
              <a:chExt cx="2751" cy="1733"/>
            </a:xfrm>
          </p:grpSpPr>
          <p:graphicFrame>
            <p:nvGraphicFramePr>
              <p:cNvPr id="41" name="对象 34"/>
              <p:cNvGraphicFramePr>
                <a:graphicFrameLocks noChangeAspect="1"/>
              </p:cNvGraphicFramePr>
              <p:nvPr/>
            </p:nvGraphicFramePr>
            <p:xfrm>
              <a:off x="7576" y="3949"/>
              <a:ext cx="623" cy="3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3" r:id="rId17" imgW="393529" imgH="203112" progId="">
                      <p:embed/>
                    </p:oleObj>
                  </mc:Choice>
                  <mc:Fallback>
                    <p:oleObj r:id="rId17" imgW="393529" imgH="203112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576" y="3949"/>
                            <a:ext cx="623" cy="3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2" name="Oval 29" descr="浅色上对角线"/>
              <p:cNvSpPr>
                <a:spLocks noChangeArrowheads="1"/>
              </p:cNvSpPr>
              <p:nvPr/>
            </p:nvSpPr>
            <p:spPr bwMode="auto">
              <a:xfrm>
                <a:off x="7093" y="4436"/>
                <a:ext cx="901" cy="903"/>
              </a:xfrm>
              <a:prstGeom prst="ellipse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473"/>
                <a:endParaRPr lang="zh-CN" altLang="en-US" sz="135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graphicFrame>
            <p:nvGraphicFramePr>
              <p:cNvPr id="43" name="对象 36"/>
              <p:cNvGraphicFramePr>
                <a:graphicFrameLocks noChangeAspect="1"/>
              </p:cNvGraphicFramePr>
              <p:nvPr/>
            </p:nvGraphicFramePr>
            <p:xfrm>
              <a:off x="8552" y="4931"/>
              <a:ext cx="623" cy="3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4" r:id="rId19" imgW="393529" imgH="203112" progId="">
                      <p:embed/>
                    </p:oleObj>
                  </mc:Choice>
                  <mc:Fallback>
                    <p:oleObj r:id="rId19" imgW="393529" imgH="203112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52" y="4931"/>
                            <a:ext cx="623" cy="3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44" name="AutoShape 31"/>
              <p:cNvCxnSpPr>
                <a:cxnSpLocks noChangeShapeType="1"/>
              </p:cNvCxnSpPr>
              <p:nvPr/>
            </p:nvCxnSpPr>
            <p:spPr bwMode="auto">
              <a:xfrm>
                <a:off x="7551" y="3958"/>
                <a:ext cx="1" cy="172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45" name="AutoShape 32"/>
              <p:cNvCxnSpPr>
                <a:cxnSpLocks noChangeShapeType="1"/>
              </p:cNvCxnSpPr>
              <p:nvPr/>
            </p:nvCxnSpPr>
            <p:spPr bwMode="auto">
              <a:xfrm>
                <a:off x="6424" y="4891"/>
                <a:ext cx="2421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aphicFrame>
            <p:nvGraphicFramePr>
              <p:cNvPr id="46" name="对象 37"/>
              <p:cNvGraphicFramePr>
                <a:graphicFrameLocks noChangeAspect="1"/>
              </p:cNvGraphicFramePr>
              <p:nvPr/>
            </p:nvGraphicFramePr>
            <p:xfrm>
              <a:off x="7596" y="4918"/>
              <a:ext cx="201" cy="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5" r:id="rId21" imgW="126725" imgH="177415" progId="">
                      <p:embed/>
                    </p:oleObj>
                  </mc:Choice>
                  <mc:Fallback>
                    <p:oleObj r:id="rId21" imgW="126725" imgH="17741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596" y="4918"/>
                            <a:ext cx="201" cy="2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53" name="组合 48"/>
          <p:cNvGrpSpPr/>
          <p:nvPr/>
        </p:nvGrpSpPr>
        <p:grpSpPr>
          <a:xfrm>
            <a:off x="3060937" y="1350242"/>
            <a:ext cx="4003694" cy="3357506"/>
            <a:chOff x="525242" y="657319"/>
            <a:chExt cx="5338259" cy="4476674"/>
          </a:xfrm>
        </p:grpSpPr>
        <p:grpSp>
          <p:nvGrpSpPr>
            <p:cNvPr id="54" name="Group 44"/>
            <p:cNvGrpSpPr>
              <a:grpSpLocks/>
            </p:cNvGrpSpPr>
            <p:nvPr/>
          </p:nvGrpSpPr>
          <p:grpSpPr bwMode="auto">
            <a:xfrm>
              <a:off x="1416844" y="657319"/>
              <a:ext cx="3215373" cy="2239281"/>
              <a:chOff x="2313" y="6084"/>
              <a:chExt cx="3695" cy="2541"/>
            </a:xfrm>
          </p:grpSpPr>
          <p:pic>
            <p:nvPicPr>
              <p:cNvPr id="65" name="Picture 45" descr="2821505166564422375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774"/>
              <a:stretch>
                <a:fillRect/>
              </a:stretch>
            </p:blipFill>
            <p:spPr bwMode="auto">
              <a:xfrm>
                <a:off x="2345" y="6313"/>
                <a:ext cx="2857" cy="23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66" name="AutoShape 46"/>
              <p:cNvCxnSpPr>
                <a:cxnSpLocks noChangeShapeType="1"/>
              </p:cNvCxnSpPr>
              <p:nvPr/>
            </p:nvCxnSpPr>
            <p:spPr bwMode="auto">
              <a:xfrm>
                <a:off x="2488" y="7794"/>
                <a:ext cx="3497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7" name="AutoShape 47"/>
              <p:cNvCxnSpPr>
                <a:cxnSpLocks noChangeShapeType="1"/>
              </p:cNvCxnSpPr>
              <p:nvPr/>
            </p:nvCxnSpPr>
            <p:spPr bwMode="auto">
              <a:xfrm flipV="1">
                <a:off x="2488" y="6101"/>
                <a:ext cx="486" cy="169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aphicFrame>
            <p:nvGraphicFramePr>
              <p:cNvPr id="68" name="对象 39"/>
              <p:cNvGraphicFramePr>
                <a:graphicFrameLocks noChangeAspect="1"/>
              </p:cNvGraphicFramePr>
              <p:nvPr/>
            </p:nvGraphicFramePr>
            <p:xfrm>
              <a:off x="5511" y="7805"/>
              <a:ext cx="497" cy="2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6" r:id="rId23" imgW="368140" imgH="177723" progId="">
                      <p:embed/>
                    </p:oleObj>
                  </mc:Choice>
                  <mc:Fallback>
                    <p:oleObj r:id="rId23" imgW="368140" imgH="177723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11" y="7805"/>
                            <a:ext cx="497" cy="27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9" name="对象 40"/>
              <p:cNvGraphicFramePr>
                <a:graphicFrameLocks noChangeAspect="1"/>
              </p:cNvGraphicFramePr>
              <p:nvPr/>
            </p:nvGraphicFramePr>
            <p:xfrm>
              <a:off x="2313" y="7721"/>
              <a:ext cx="225" cy="3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7" r:id="rId25" imgW="126725" imgH="177415" progId="">
                      <p:embed/>
                    </p:oleObj>
                  </mc:Choice>
                  <mc:Fallback>
                    <p:oleObj r:id="rId25" imgW="126725" imgH="17741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13" y="7721"/>
                            <a:ext cx="225" cy="3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0" name="对象 41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032" y="6084"/>
              <a:ext cx="1500" cy="3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8" r:id="rId27" imgW="1282700" imgH="228600" progId="">
                      <p:embed/>
                    </p:oleObj>
                  </mc:Choice>
                  <mc:Fallback>
                    <p:oleObj r:id="rId27" imgW="1282700" imgH="2286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32" y="6084"/>
                            <a:ext cx="1500" cy="35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5" name="Group 51"/>
            <p:cNvGrpSpPr>
              <a:grpSpLocks/>
            </p:cNvGrpSpPr>
            <p:nvPr/>
          </p:nvGrpSpPr>
          <p:grpSpPr bwMode="auto">
            <a:xfrm>
              <a:off x="3845233" y="1070888"/>
              <a:ext cx="2018268" cy="1956556"/>
              <a:chOff x="6494" y="7206"/>
              <a:chExt cx="2238" cy="2078"/>
            </a:xfrm>
          </p:grpSpPr>
          <p:pic>
            <p:nvPicPr>
              <p:cNvPr id="58" name="Picture 52" descr="u=3448545349,3879783208&amp;fm=23&amp;gp=0"/>
              <p:cNvPicPr>
                <a:picLocks noChangeAspect="1" noChangeArrowheads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03" y="7665"/>
                <a:ext cx="1929" cy="11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9" name="Group 53"/>
              <p:cNvGrpSpPr>
                <a:grpSpLocks/>
              </p:cNvGrpSpPr>
              <p:nvPr/>
            </p:nvGrpSpPr>
            <p:grpSpPr bwMode="auto">
              <a:xfrm>
                <a:off x="6494" y="7206"/>
                <a:ext cx="1749" cy="2078"/>
                <a:chOff x="6250" y="5465"/>
                <a:chExt cx="1749" cy="2078"/>
              </a:xfrm>
            </p:grpSpPr>
            <p:graphicFrame>
              <p:nvGraphicFramePr>
                <p:cNvPr id="60" name="对象 44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7049" y="5465"/>
                <a:ext cx="624" cy="3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59" r:id="rId30" imgW="393529" imgH="203112" progId="">
                        <p:embed/>
                      </p:oleObj>
                    </mc:Choice>
                    <mc:Fallback>
                      <p:oleObj r:id="rId30" imgW="393529" imgH="203112" progId="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049" y="5465"/>
                              <a:ext cx="624" cy="3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61" name="AutoShape 55"/>
                <p:cNvCxnSpPr>
                  <a:cxnSpLocks noChangeShapeType="1"/>
                </p:cNvCxnSpPr>
                <p:nvPr/>
              </p:nvCxnSpPr>
              <p:spPr bwMode="auto">
                <a:xfrm>
                  <a:off x="6250" y="6462"/>
                  <a:ext cx="1423" cy="16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62" name="AutoShape 56"/>
                <p:cNvCxnSpPr>
                  <a:cxnSpLocks noChangeShapeType="1"/>
                </p:cNvCxnSpPr>
                <p:nvPr/>
              </p:nvCxnSpPr>
              <p:spPr bwMode="auto">
                <a:xfrm flipV="1">
                  <a:off x="6950" y="5534"/>
                  <a:ext cx="1" cy="200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graphicFrame>
              <p:nvGraphicFramePr>
                <p:cNvPr id="63" name="对象 45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7376" y="6727"/>
                <a:ext cx="623" cy="3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60" r:id="rId32" imgW="393529" imgH="203112" progId="">
                        <p:embed/>
                      </p:oleObj>
                    </mc:Choice>
                    <mc:Fallback>
                      <p:oleObj r:id="rId32" imgW="393529" imgH="203112" progId="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376" y="6727"/>
                              <a:ext cx="623" cy="3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64" name="对象 46"/>
                <p:cNvGraphicFramePr>
                  <a:graphicFrameLocks noChangeAspect="1"/>
                </p:cNvGraphicFramePr>
                <p:nvPr/>
              </p:nvGraphicFramePr>
              <p:xfrm>
                <a:off x="7352" y="6582"/>
                <a:ext cx="201" cy="27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61" r:id="rId33" imgW="126725" imgH="177415" progId="">
                        <p:embed/>
                      </p:oleObj>
                    </mc:Choice>
                    <mc:Fallback>
                      <p:oleObj r:id="rId33" imgW="126725" imgH="177415" progId="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352" y="6582"/>
                              <a:ext cx="201" cy="27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pic>
          <p:nvPicPr>
            <p:cNvPr id="56" name="图片 1"/>
            <p:cNvPicPr>
              <a:picLocks noChangeAspect="1"/>
            </p:cNvPicPr>
            <p:nvPr/>
          </p:nvPicPr>
          <p:blipFill rotWithShape="1"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54" t="7581" r="8378" b="11231"/>
            <a:stretch/>
          </p:blipFill>
          <p:spPr>
            <a:xfrm>
              <a:off x="3087688" y="3573444"/>
              <a:ext cx="1918486" cy="1560549"/>
            </a:xfrm>
            <a:prstGeom prst="rect">
              <a:avLst/>
            </a:prstGeom>
          </p:spPr>
        </p:pic>
        <p:pic>
          <p:nvPicPr>
            <p:cNvPr id="57" name="图片 18"/>
            <p:cNvPicPr>
              <a:picLocks noChangeAspect="1"/>
            </p:cNvPicPr>
            <p:nvPr/>
          </p:nvPicPr>
          <p:blipFill rotWithShape="1"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87" t="17689" r="4827"/>
            <a:stretch/>
          </p:blipFill>
          <p:spPr>
            <a:xfrm>
              <a:off x="525242" y="3438028"/>
              <a:ext cx="2153293" cy="1543229"/>
            </a:xfrm>
            <a:prstGeom prst="rect">
              <a:avLst/>
            </a:prstGeom>
          </p:spPr>
        </p:pic>
      </p:grpSp>
      <p:grpSp>
        <p:nvGrpSpPr>
          <p:cNvPr id="71" name="组合 51"/>
          <p:cNvGrpSpPr/>
          <p:nvPr/>
        </p:nvGrpSpPr>
        <p:grpSpPr>
          <a:xfrm>
            <a:off x="3228145" y="3081793"/>
            <a:ext cx="3334993" cy="1777594"/>
            <a:chOff x="1569244" y="809719"/>
            <a:chExt cx="4446657" cy="2370125"/>
          </a:xfrm>
        </p:grpSpPr>
        <p:pic>
          <p:nvPicPr>
            <p:cNvPr id="72" name="Picture 45" descr="2821505166564422375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774"/>
            <a:stretch>
              <a:fillRect/>
            </a:stretch>
          </p:blipFill>
          <p:spPr bwMode="auto">
            <a:xfrm>
              <a:off x="1597090" y="1011527"/>
              <a:ext cx="2486149" cy="20374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3" name="AutoShape 46"/>
            <p:cNvCxnSpPr>
              <a:cxnSpLocks noChangeShapeType="1"/>
            </p:cNvCxnSpPr>
            <p:nvPr/>
          </p:nvCxnSpPr>
          <p:spPr bwMode="auto">
            <a:xfrm>
              <a:off x="1721528" y="2316673"/>
              <a:ext cx="3043074" cy="8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4" name="AutoShape 47"/>
            <p:cNvCxnSpPr>
              <a:cxnSpLocks noChangeShapeType="1"/>
            </p:cNvCxnSpPr>
            <p:nvPr/>
          </p:nvCxnSpPr>
          <p:spPr bwMode="auto">
            <a:xfrm flipV="1">
              <a:off x="1721528" y="824700"/>
              <a:ext cx="422915" cy="14919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aphicFrame>
          <p:nvGraphicFramePr>
            <p:cNvPr id="75" name="对象 85"/>
            <p:cNvGraphicFramePr>
              <a:graphicFrameLocks noChangeAspect="1"/>
            </p:cNvGraphicFramePr>
            <p:nvPr>
              <p:extLst/>
            </p:nvPr>
          </p:nvGraphicFramePr>
          <p:xfrm>
            <a:off x="1569244" y="2252341"/>
            <a:ext cx="195794" cy="2758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r:id="rId36" imgW="126725" imgH="177415" progId="">
                    <p:embed/>
                  </p:oleObj>
                </mc:Choice>
                <mc:Fallback>
                  <p:oleObj r:id="rId36" imgW="126725" imgH="177415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9244" y="2252341"/>
                          <a:ext cx="195794" cy="2758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对象 86"/>
            <p:cNvGraphicFramePr>
              <a:graphicFrameLocks noChangeAspect="1"/>
            </p:cNvGraphicFramePr>
            <p:nvPr>
              <p:extLst/>
            </p:nvPr>
          </p:nvGraphicFramePr>
          <p:xfrm>
            <a:off x="2194915" y="809719"/>
            <a:ext cx="1305294" cy="312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r:id="rId37" imgW="1282700" imgH="228600" progId="">
                    <p:embed/>
                  </p:oleObj>
                </mc:Choice>
                <mc:Fallback>
                  <p:oleObj r:id="rId37" imgW="1282700" imgH="2286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4915" y="809719"/>
                          <a:ext cx="1305294" cy="31284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7" name="Picture 52" descr="u=3448545349,3879783208&amp;fm=23&amp;gp=0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6295" y="1655463"/>
              <a:ext cx="1739606" cy="1057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78" name="对象 88"/>
            <p:cNvGraphicFramePr>
              <a:graphicFrameLocks noChangeAspect="1"/>
            </p:cNvGraphicFramePr>
            <p:nvPr>
              <p:extLst/>
            </p:nvPr>
          </p:nvGraphicFramePr>
          <p:xfrm>
            <a:off x="4718185" y="1223288"/>
            <a:ext cx="562734" cy="297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r:id="rId38" imgW="393529" imgH="203112" progId="">
                    <p:embed/>
                  </p:oleObj>
                </mc:Choice>
                <mc:Fallback>
                  <p:oleObj r:id="rId38" imgW="393529" imgH="203112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8185" y="1223288"/>
                          <a:ext cx="562734" cy="2975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9" name="AutoShape 55"/>
            <p:cNvCxnSpPr>
              <a:cxnSpLocks noChangeShapeType="1"/>
            </p:cNvCxnSpPr>
            <p:nvPr/>
          </p:nvCxnSpPr>
          <p:spPr bwMode="auto">
            <a:xfrm>
              <a:off x="3997633" y="2162021"/>
              <a:ext cx="1283286" cy="1591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0" name="AutoShape 56"/>
            <p:cNvCxnSpPr>
              <a:cxnSpLocks noChangeShapeType="1"/>
            </p:cNvCxnSpPr>
            <p:nvPr/>
          </p:nvCxnSpPr>
          <p:spPr bwMode="auto">
            <a:xfrm flipV="1">
              <a:off x="4628905" y="1288255"/>
              <a:ext cx="902" cy="18915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aphicFrame>
          <p:nvGraphicFramePr>
            <p:cNvPr id="81" name="对象 91"/>
            <p:cNvGraphicFramePr>
              <a:graphicFrameLocks noChangeAspect="1"/>
            </p:cNvGraphicFramePr>
            <p:nvPr>
              <p:extLst/>
            </p:nvPr>
          </p:nvGraphicFramePr>
          <p:xfrm>
            <a:off x="5013080" y="2411533"/>
            <a:ext cx="561832" cy="297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r:id="rId39" imgW="393529" imgH="203112" progId="">
                    <p:embed/>
                  </p:oleObj>
                </mc:Choice>
                <mc:Fallback>
                  <p:oleObj r:id="rId39" imgW="393529" imgH="203112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3080" y="2411533"/>
                          <a:ext cx="561832" cy="2975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" name="文本框 53"/>
          <p:cNvSpPr txBox="1"/>
          <p:nvPr/>
        </p:nvSpPr>
        <p:spPr>
          <a:xfrm>
            <a:off x="4168543" y="1432143"/>
            <a:ext cx="2724242" cy="276999"/>
          </a:xfrm>
          <a:prstGeom prst="rect">
            <a:avLst/>
          </a:prstGeom>
          <a:noFill/>
        </p:spPr>
        <p:txBody>
          <a:bodyPr spcFirstLastPara="1" wrap="square" lIns="68494" tIns="34248" rIns="68494" bIns="34248" numCol="1" rtlCol="0">
            <a:prstTxWarp prst="textArchUp">
              <a:avLst/>
            </a:prstTxWarp>
            <a:spAutoFit/>
          </a:bodyPr>
          <a:lstStyle/>
          <a:p>
            <a:pPr defTabSz="342473"/>
            <a:r>
              <a:rPr lang="en-US" altLang="zh-CN" b="1" dirty="0" err="1">
                <a:solidFill>
                  <a:srgbClr val="00B0F0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Abastraction</a:t>
            </a:r>
            <a:endParaRPr lang="zh-CN" altLang="en-US" b="1" dirty="0">
              <a:solidFill>
                <a:srgbClr val="00B0F0"/>
              </a:solidFill>
              <a:latin typeface="Times New Roman" panose="02020603050405020304" pitchFamily="18" charset="0"/>
              <a:ea typeface="宋体"/>
              <a:cs typeface="Times New Roman" panose="02020603050405020304" pitchFamily="18" charset="0"/>
            </a:endParaRPr>
          </a:p>
        </p:txBody>
      </p:sp>
      <p:sp>
        <p:nvSpPr>
          <p:cNvPr id="83" name="文本框 78"/>
          <p:cNvSpPr txBox="1"/>
          <p:nvPr/>
        </p:nvSpPr>
        <p:spPr>
          <a:xfrm>
            <a:off x="4159699" y="4982694"/>
            <a:ext cx="2724242" cy="276999"/>
          </a:xfrm>
          <a:prstGeom prst="rect">
            <a:avLst/>
          </a:prstGeom>
          <a:noFill/>
        </p:spPr>
        <p:txBody>
          <a:bodyPr spcFirstLastPara="1" wrap="square" lIns="68494" tIns="34248" rIns="68494" bIns="34248" numCol="1" rtlCol="0">
            <a:prstTxWarp prst="textArchUp">
              <a:avLst/>
            </a:prstTxWarp>
            <a:spAutoFit/>
          </a:bodyPr>
          <a:lstStyle/>
          <a:p>
            <a:pPr defTabSz="342473"/>
            <a:r>
              <a:rPr lang="en-US" altLang="zh-CN" b="1" dirty="0">
                <a:solidFill>
                  <a:srgbClr val="00B0F0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Visualization</a:t>
            </a:r>
            <a:endParaRPr lang="zh-CN" altLang="en-US" b="1" dirty="0">
              <a:solidFill>
                <a:srgbClr val="00B0F0"/>
              </a:solidFill>
              <a:latin typeface="Times New Roman" panose="02020603050405020304" pitchFamily="18" charset="0"/>
              <a:ea typeface="宋体"/>
              <a:cs typeface="Times New Roman" panose="02020603050405020304" pitchFamily="18" charset="0"/>
            </a:endParaRPr>
          </a:p>
        </p:txBody>
      </p:sp>
      <p:sp>
        <p:nvSpPr>
          <p:cNvPr id="84" name="Title 2"/>
          <p:cNvSpPr txBox="1">
            <a:spLocks/>
          </p:cNvSpPr>
          <p:nvPr/>
        </p:nvSpPr>
        <p:spPr>
          <a:xfrm>
            <a:off x="5325" y="0"/>
            <a:ext cx="6477706" cy="425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latin typeface="+mn-lt"/>
              </a:rPr>
              <a:t>#133 </a:t>
            </a:r>
            <a:endParaRPr lang="en-US" sz="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750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" presetClass="exit" presetSubtype="4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500"/>
                            </p:stCondLst>
                            <p:childTnLst>
                              <p:par>
                                <p:cTn id="2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33" presetID="2" presetClass="exit" presetSubtype="4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77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PMingLiU</vt:lpstr>
      <vt:lpstr>宋体</vt:lpstr>
      <vt:lpstr>Arial</vt:lpstr>
      <vt:lpstr>Calibri</vt:lpstr>
      <vt:lpstr>Calibri Light</vt:lpstr>
      <vt:lpstr>Cordia New</vt:lpstr>
      <vt:lpstr>Impact</vt:lpstr>
      <vt:lpstr>Times New Roman</vt:lpstr>
      <vt:lpstr>Office Theme</vt:lpstr>
      <vt:lpstr>Equation.DSMT4</vt:lpstr>
      <vt:lpstr>Visualization Abstract Theories in DSP Course based on CDIO Concept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 Template</dc:subject>
  <dc:creator>CDIO2021</dc:creator>
  <cp:lastModifiedBy>Helpdesk@ARIT</cp:lastModifiedBy>
  <cp:revision>11</cp:revision>
  <dcterms:created xsi:type="dcterms:W3CDTF">2021-05-13T15:10:29Z</dcterms:created>
  <dcterms:modified xsi:type="dcterms:W3CDTF">2021-05-17T08:22:06Z</dcterms:modified>
</cp:coreProperties>
</file>